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7" r:id="rId6"/>
    <p:sldId id="258" r:id="rId7"/>
    <p:sldId id="261" r:id="rId8"/>
    <p:sldId id="259" r:id="rId9"/>
    <p:sldId id="262" r:id="rId10"/>
    <p:sldId id="263" r:id="rId11"/>
    <p:sldId id="265" r:id="rId12"/>
    <p:sldId id="260" r:id="rId13"/>
    <p:sldId id="270" r:id="rId14"/>
    <p:sldId id="273" r:id="rId15"/>
    <p:sldId id="267" r:id="rId16"/>
    <p:sldId id="268" r:id="rId17"/>
    <p:sldId id="269" r:id="rId18"/>
    <p:sldId id="271" r:id="rId19"/>
    <p:sldId id="274" r:id="rId20"/>
    <p:sldId id="276" r:id="rId21"/>
    <p:sldId id="275" r:id="rId22"/>
    <p:sldId id="272" r:id="rId23"/>
    <p:sldId id="277" r:id="rId24"/>
    <p:sldId id="278" r:id="rId25"/>
    <p:sldId id="279" r:id="rId26"/>
    <p:sldId id="280" r:id="rId27"/>
    <p:sldId id="281" r:id="rId28"/>
    <p:sldId id="282" r:id="rId29"/>
    <p:sldId id="283" r:id="rId30"/>
    <p:sldId id="284" r:id="rId3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1D48150-FD9D-4ED1-937E-BC45D4B1BD49}" type="datetimeFigureOut">
              <a:rPr lang="fr-FR" smtClean="0"/>
              <a:t>05/02/2012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402548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1D48150-FD9D-4ED1-937E-BC45D4B1BD49}" type="datetimeFigureOut">
              <a:rPr lang="fr-FR" smtClean="0"/>
              <a:t>05/02/2012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374744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1D48150-FD9D-4ED1-937E-BC45D4B1BD49}" type="datetimeFigureOut">
              <a:rPr lang="fr-FR" smtClean="0"/>
              <a:t>05/02/2012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4059556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6BAFF313-BE1E-4F5C-94B1-B829D920453E}"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585879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BBE7F6E8-915F-4250-9A61-685C3994EF1E}"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591612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AA0831C1-993C-4A47-A0FE-21E60FBACC75}"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301260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de-DE">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de-DE">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0B38EF66-AAC5-4F37-88A1-8ADFA2FBC5C5}"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163234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de-DE">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endParaRPr lang="de-DE">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652DB699-00BC-4EBA-A555-EAC7CBFACB2F}"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619761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de-DE">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endParaRPr lang="de-DE">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66034132-F459-4A33-ADFD-DC5EDC08CF1A}"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855053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de-DE">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endParaRPr lang="de-DE">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AB3985FB-16FC-4FA5-BAE1-C51D64750E8C}"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296174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de-DE">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de-DE">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1C3EC3C1-B4F3-41A4-994A-8A02486838CC}"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896323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1D48150-FD9D-4ED1-937E-BC45D4B1BD49}" type="datetimeFigureOut">
              <a:rPr lang="fr-FR" smtClean="0"/>
              <a:t>05/02/2012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1397100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de-DE">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de-DE">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4FD10E90-2210-4D45-99E3-B2A0C1F67515}"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019120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C3328F3A-0292-41C7-AE31-CB28A4AE61DC}"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62754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3686965D-3A9C-445E-9EF3-6D6C541C64E2}"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362799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58E73814-BE76-42C6-960A-C89A2D06475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83862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D744DC87-75BD-4275-9EA4-DE8468D13C3F}"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630558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D5E812E4-0E6B-45B1-884F-9440877BC4D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164147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de-DE">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de-DE">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3A5E5DD5-1025-4D61-AB7D-AEA4B7B19ECF}"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4032644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de-DE">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endParaRPr lang="de-DE">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2E4C5749-8DFA-4795-B645-DF86E9F6B002}"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965989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de-DE">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endParaRPr lang="de-DE">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D0A07624-3502-47FC-B084-416FBB3F9ED9}"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4232097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de-DE">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endParaRPr lang="de-DE">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013583B3-209E-4FB1-AF15-C94052AFD4F9}"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407561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1D48150-FD9D-4ED1-937E-BC45D4B1BD49}" type="datetimeFigureOut">
              <a:rPr lang="fr-FR" smtClean="0"/>
              <a:t>05/02/2012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664395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de-DE">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de-DE">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3FE17E33-49C1-467B-BAF5-E8FE56BB1AE8}"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589726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de-DE">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de-DE">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588CF1D7-1068-469A-8D96-C6E790F0AC4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77668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C3874A07-8364-435D-88D0-F52F799B1912}"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071130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BC0100BA-385C-415A-9396-0C268066A4A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943686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58E73814-BE76-42C6-960A-C89A2D06475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4213166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D744DC87-75BD-4275-9EA4-DE8468D13C3F}"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19887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D5E812E4-0E6B-45B1-884F-9440877BC4D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53479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de-DE">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de-DE">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3A5E5DD5-1025-4D61-AB7D-AEA4B7B19ECF}"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0783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de-DE">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endParaRPr lang="de-DE">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2E4C5749-8DFA-4795-B645-DF86E9F6B002}"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78035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de-DE">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endParaRPr lang="de-DE">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D0A07624-3502-47FC-B084-416FBB3F9ED9}"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88887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1D48150-FD9D-4ED1-937E-BC45D4B1BD49}" type="datetimeFigureOut">
              <a:rPr lang="fr-FR" smtClean="0"/>
              <a:t>05/02/2012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3973327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de-DE">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endParaRPr lang="de-DE">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013583B3-209E-4FB1-AF15-C94052AFD4F9}"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949568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de-DE">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de-DE">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3FE17E33-49C1-467B-BAF5-E8FE56BB1AE8}"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189889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de-DE">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de-DE">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588CF1D7-1068-469A-8D96-C6E790F0AC40}"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2036224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C3874A07-8364-435D-88D0-F52F799B1912}"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1581809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de-DE">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de-DE">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BC0100BA-385C-415A-9396-0C268066A4A7}" type="slidenum">
              <a:rPr lang="de-DE">
                <a:solidFill>
                  <a:srgbClr val="000000"/>
                </a:solidFill>
              </a:rPr>
              <a:pPr/>
              <a:t>‹N°›</a:t>
            </a:fld>
            <a:endParaRPr lang="de-DE">
              <a:solidFill>
                <a:srgbClr val="000000"/>
              </a:solidFill>
            </a:endParaRPr>
          </a:p>
        </p:txBody>
      </p:sp>
    </p:spTree>
    <p:extLst>
      <p:ext uri="{BB962C8B-B14F-4D97-AF65-F5344CB8AC3E}">
        <p14:creationId xmlns:p14="http://schemas.microsoft.com/office/powerpoint/2010/main" val="317484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1D48150-FD9D-4ED1-937E-BC45D4B1BD49}" type="datetimeFigureOut">
              <a:rPr lang="fr-FR" smtClean="0"/>
              <a:t>05/02/2012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378956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1D48150-FD9D-4ED1-937E-BC45D4B1BD49}" type="datetimeFigureOut">
              <a:rPr lang="fr-FR" smtClean="0"/>
              <a:t>05/02/2012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3822228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1D48150-FD9D-4ED1-937E-BC45D4B1BD49}" type="datetimeFigureOut">
              <a:rPr lang="fr-FR" smtClean="0"/>
              <a:t>05/02/2012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387517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1D48150-FD9D-4ED1-937E-BC45D4B1BD49}" type="datetimeFigureOut">
              <a:rPr lang="fr-FR" smtClean="0"/>
              <a:t>05/02/2012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37007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1D48150-FD9D-4ED1-937E-BC45D4B1BD49}" type="datetimeFigureOut">
              <a:rPr lang="fr-FR" smtClean="0"/>
              <a:t>05/02/2012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F5E2270-7379-49C4-82E3-E45EAC32ED08}" type="slidenum">
              <a:rPr lang="fr-FR" smtClean="0"/>
              <a:t>‹N°›</a:t>
            </a:fld>
            <a:endParaRPr lang="fr-FR"/>
          </a:p>
        </p:txBody>
      </p:sp>
    </p:spTree>
    <p:extLst>
      <p:ext uri="{BB962C8B-B14F-4D97-AF65-F5344CB8AC3E}">
        <p14:creationId xmlns:p14="http://schemas.microsoft.com/office/powerpoint/2010/main" val="9147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48150-FD9D-4ED1-937E-BC45D4B1BD49}" type="datetimeFigureOut">
              <a:rPr lang="fr-FR" smtClean="0"/>
              <a:t>05/02/2012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E2270-7379-49C4-82E3-E45EAC32ED08}" type="slidenum">
              <a:rPr lang="fr-FR" smtClean="0"/>
              <a:t>‹N°›</a:t>
            </a:fld>
            <a:endParaRPr lang="fr-FR"/>
          </a:p>
        </p:txBody>
      </p:sp>
    </p:spTree>
    <p:extLst>
      <p:ext uri="{BB962C8B-B14F-4D97-AF65-F5344CB8AC3E}">
        <p14:creationId xmlns:p14="http://schemas.microsoft.com/office/powerpoint/2010/main" val="2206522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Cliquez pour modifier les styles du texte du masque</a:t>
            </a:r>
          </a:p>
          <a:p>
            <a:pPr lvl="1"/>
            <a:r>
              <a:rPr lang="de-DE" smtClean="0"/>
              <a:t>Deuxième niveau</a:t>
            </a:r>
          </a:p>
          <a:p>
            <a:pPr lvl="2"/>
            <a:r>
              <a:rPr lang="de-DE" smtClean="0"/>
              <a:t>Troisième niveau</a:t>
            </a:r>
          </a:p>
          <a:p>
            <a:pPr lvl="3"/>
            <a:r>
              <a:rPr lang="de-DE" smtClean="0"/>
              <a:t>Quatrième niveau</a:t>
            </a:r>
          </a:p>
          <a:p>
            <a:pPr lvl="4"/>
            <a:r>
              <a:rPr lang="de-DE"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de-DE"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de-DE"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98E3C9-951D-45EC-B853-D05C7CDF3769}" type="slidenum">
              <a:rPr lang="de-DE" smtClean="0">
                <a:solidFill>
                  <a:srgbClr val="000000"/>
                </a:solidFill>
              </a:rPr>
              <a:pPr fontAlgn="base">
                <a:spcBef>
                  <a:spcPct val="0"/>
                </a:spcBef>
                <a:spcAft>
                  <a:spcPct val="0"/>
                </a:spcAft>
              </a:pPr>
              <a:t>‹N°›</a:t>
            </a:fld>
            <a:endParaRPr lang="de-DE" smtClean="0">
              <a:solidFill>
                <a:srgbClr val="000000"/>
              </a:solidFill>
            </a:endParaRPr>
          </a:p>
        </p:txBody>
      </p:sp>
    </p:spTree>
    <p:extLst>
      <p:ext uri="{BB962C8B-B14F-4D97-AF65-F5344CB8AC3E}">
        <p14:creationId xmlns:p14="http://schemas.microsoft.com/office/powerpoint/2010/main" val="3692542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Cliquez pour modifier les styles du texte du masque</a:t>
            </a:r>
          </a:p>
          <a:p>
            <a:pPr lvl="1"/>
            <a:r>
              <a:rPr lang="de-DE" smtClean="0"/>
              <a:t>Deuxième niveau</a:t>
            </a:r>
          </a:p>
          <a:p>
            <a:pPr lvl="2"/>
            <a:r>
              <a:rPr lang="de-DE" smtClean="0"/>
              <a:t>Troisième niveau</a:t>
            </a:r>
          </a:p>
          <a:p>
            <a:pPr lvl="3"/>
            <a:r>
              <a:rPr lang="de-DE" smtClean="0"/>
              <a:t>Quatrième niveau</a:t>
            </a:r>
          </a:p>
          <a:p>
            <a:pPr lvl="4"/>
            <a:r>
              <a:rPr lang="de-DE"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de-DE"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de-DE"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0DFB60B-C266-4B1B-82A0-0795D7906092}" type="slidenum">
              <a:rPr lang="de-DE" smtClean="0">
                <a:solidFill>
                  <a:srgbClr val="000000"/>
                </a:solidFill>
              </a:rPr>
              <a:pPr fontAlgn="base">
                <a:spcBef>
                  <a:spcPct val="0"/>
                </a:spcBef>
                <a:spcAft>
                  <a:spcPct val="0"/>
                </a:spcAft>
              </a:pPr>
              <a:t>‹N°›</a:t>
            </a:fld>
            <a:endParaRPr lang="de-DE" smtClean="0">
              <a:solidFill>
                <a:srgbClr val="000000"/>
              </a:solidFill>
            </a:endParaRPr>
          </a:p>
        </p:txBody>
      </p:sp>
    </p:spTree>
    <p:extLst>
      <p:ext uri="{BB962C8B-B14F-4D97-AF65-F5344CB8AC3E}">
        <p14:creationId xmlns:p14="http://schemas.microsoft.com/office/powerpoint/2010/main" val="25925936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Cliquez pour modifier les styles du texte du masque</a:t>
            </a:r>
          </a:p>
          <a:p>
            <a:pPr lvl="1"/>
            <a:r>
              <a:rPr lang="de-DE" smtClean="0"/>
              <a:t>Deuxième niveau</a:t>
            </a:r>
          </a:p>
          <a:p>
            <a:pPr lvl="2"/>
            <a:r>
              <a:rPr lang="de-DE" smtClean="0"/>
              <a:t>Troisième niveau</a:t>
            </a:r>
          </a:p>
          <a:p>
            <a:pPr lvl="3"/>
            <a:r>
              <a:rPr lang="de-DE" smtClean="0"/>
              <a:t>Quatrième niveau</a:t>
            </a:r>
          </a:p>
          <a:p>
            <a:pPr lvl="4"/>
            <a:r>
              <a:rPr lang="de-DE"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de-DE"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de-DE"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0DFB60B-C266-4B1B-82A0-0795D7906092}" type="slidenum">
              <a:rPr lang="de-DE" smtClean="0">
                <a:solidFill>
                  <a:srgbClr val="000000"/>
                </a:solidFill>
              </a:rPr>
              <a:pPr fontAlgn="base">
                <a:spcBef>
                  <a:spcPct val="0"/>
                </a:spcBef>
                <a:spcAft>
                  <a:spcPct val="0"/>
                </a:spcAft>
              </a:pPr>
              <a:t>‹N°›</a:t>
            </a:fld>
            <a:endParaRPr lang="de-DE" smtClean="0">
              <a:solidFill>
                <a:srgbClr val="000000"/>
              </a:solidFill>
            </a:endParaRPr>
          </a:p>
        </p:txBody>
      </p:sp>
    </p:spTree>
    <p:extLst>
      <p:ext uri="{BB962C8B-B14F-4D97-AF65-F5344CB8AC3E}">
        <p14:creationId xmlns:p14="http://schemas.microsoft.com/office/powerpoint/2010/main" val="38485514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0.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Les villes portuaires</a:t>
            </a:r>
            <a:endParaRPr lang="fr-FR"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1749465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573623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123728" y="548680"/>
            <a:ext cx="2788071" cy="369332"/>
          </a:xfrm>
          <a:prstGeom prst="rect">
            <a:avLst/>
          </a:prstGeom>
          <a:noFill/>
        </p:spPr>
        <p:txBody>
          <a:bodyPr wrap="none" rtlCol="0">
            <a:spAutoFit/>
          </a:bodyPr>
          <a:lstStyle/>
          <a:p>
            <a:r>
              <a:rPr lang="fr-FR" dirty="0" smtClean="0"/>
              <a:t>Le projet </a:t>
            </a:r>
            <a:r>
              <a:rPr lang="fr-FR" dirty="0" err="1" smtClean="0"/>
              <a:t>euroméditerranée</a:t>
            </a:r>
            <a:endParaRPr lang="fr-FR" dirty="0"/>
          </a:p>
        </p:txBody>
      </p:sp>
      <p:grpSp>
        <p:nvGrpSpPr>
          <p:cNvPr id="4" name="Groupe 3"/>
          <p:cNvGrpSpPr/>
          <p:nvPr/>
        </p:nvGrpSpPr>
        <p:grpSpPr>
          <a:xfrm>
            <a:off x="323528" y="1124743"/>
            <a:ext cx="6706910" cy="5552168"/>
            <a:chOff x="323528" y="1124743"/>
            <a:chExt cx="6706910" cy="5552168"/>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24743"/>
              <a:ext cx="6624736" cy="439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39982" y="5661248"/>
              <a:ext cx="6390456" cy="1015663"/>
            </a:xfrm>
            <a:prstGeom prst="rect">
              <a:avLst/>
            </a:prstGeom>
          </p:spPr>
          <p:txBody>
            <a:bodyPr wrap="square">
              <a:spAutoFit/>
            </a:bodyPr>
            <a:lstStyle/>
            <a:p>
              <a:r>
                <a:rPr lang="fr-FR" sz="1200" dirty="0"/>
                <a:t>Sur le boulevard de Dunkerque, les travaux du futur </a:t>
              </a:r>
              <a:r>
                <a:rPr lang="fr-FR" sz="1200" dirty="0" err="1"/>
                <a:t>Euromed</a:t>
              </a:r>
              <a:r>
                <a:rPr lang="fr-FR" sz="1200" dirty="0"/>
                <a:t> Center, bâtiment de 70 000 m² qui regroupera des bureaux, des hôtels, un multiplex de 14 salles et un centre de conventions, ont commencé début 2006 et dureront jusqu'en 2009. Ce projet d'un coût de 300 millions d'euros a pour but de faire de Marseille une grande plateforme internationale du sud de l'Europe. </a:t>
              </a:r>
              <a:br>
                <a:rPr lang="fr-FR" sz="1200" dirty="0"/>
              </a:br>
              <a:endParaRPr lang="fr-FR" sz="1200" dirty="0"/>
            </a:p>
          </p:txBody>
        </p:sp>
      </p:grpSp>
      <p:grpSp>
        <p:nvGrpSpPr>
          <p:cNvPr id="7" name="Groupe 6"/>
          <p:cNvGrpSpPr/>
          <p:nvPr/>
        </p:nvGrpSpPr>
        <p:grpSpPr>
          <a:xfrm>
            <a:off x="1" y="1099787"/>
            <a:ext cx="8676456" cy="5526369"/>
            <a:chOff x="1" y="1099787"/>
            <a:chExt cx="8676456" cy="5526369"/>
          </a:xfrm>
        </p:grpSpPr>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099787"/>
              <a:ext cx="6706910" cy="444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603734"/>
              <a:ext cx="8676456" cy="1022422"/>
            </a:xfrm>
            <a:prstGeom prst="rect">
              <a:avLst/>
            </a:prstGeom>
            <a:solidFill>
              <a:schemeClr val="bg1"/>
            </a:solidFill>
            <a:ln>
              <a:noFill/>
            </a:ln>
            <a:effectLst/>
          </p:spPr>
        </p:pic>
      </p:grpSp>
      <p:grpSp>
        <p:nvGrpSpPr>
          <p:cNvPr id="9" name="Groupe 8"/>
          <p:cNvGrpSpPr/>
          <p:nvPr/>
        </p:nvGrpSpPr>
        <p:grpSpPr>
          <a:xfrm>
            <a:off x="55057" y="1083236"/>
            <a:ext cx="8621400" cy="5356516"/>
            <a:chOff x="55057" y="1083236"/>
            <a:chExt cx="8621400" cy="5356516"/>
          </a:xfrm>
        </p:grpSpPr>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083236"/>
              <a:ext cx="6840760" cy="453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55057" y="5608755"/>
              <a:ext cx="8621400" cy="830997"/>
            </a:xfrm>
            <a:prstGeom prst="rect">
              <a:avLst/>
            </a:prstGeom>
            <a:solidFill>
              <a:schemeClr val="bg1"/>
            </a:solidFill>
          </p:spPr>
          <p:txBody>
            <a:bodyPr wrap="square" rtlCol="0">
              <a:spAutoFit/>
            </a:bodyPr>
            <a:lstStyle/>
            <a:p>
              <a:r>
                <a:rPr lang="fr-FR" sz="1600" dirty="0"/>
                <a:t>Le Musée des Civilisations de l'Europe et de la Méditerranée (</a:t>
              </a:r>
              <a:r>
                <a:rPr lang="fr-FR" sz="1600" dirty="0" err="1"/>
                <a:t>Mucem</a:t>
              </a:r>
              <a:r>
                <a:rPr lang="fr-FR" sz="1600" dirty="0"/>
                <a:t>), qui sera situé à l'entrée sud du port, accueillera, dès 2011, les collections de l'ancien Musée des arts et traditions populaires et du Musée de l'Homme de Paris</a:t>
              </a:r>
            </a:p>
          </p:txBody>
        </p:sp>
      </p:grpSp>
      <p:grpSp>
        <p:nvGrpSpPr>
          <p:cNvPr id="11" name="Groupe 10"/>
          <p:cNvGrpSpPr/>
          <p:nvPr/>
        </p:nvGrpSpPr>
        <p:grpSpPr>
          <a:xfrm>
            <a:off x="55057" y="1036557"/>
            <a:ext cx="8621400" cy="5503556"/>
            <a:chOff x="55057" y="1036557"/>
            <a:chExt cx="8621400" cy="5503556"/>
          </a:xfrm>
        </p:grpSpPr>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478" y="1036557"/>
              <a:ext cx="6850810" cy="454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55057" y="5616783"/>
              <a:ext cx="8621400" cy="923330"/>
            </a:xfrm>
            <a:prstGeom prst="rect">
              <a:avLst/>
            </a:prstGeom>
            <a:solidFill>
              <a:schemeClr val="bg1"/>
            </a:solidFill>
          </p:spPr>
          <p:txBody>
            <a:bodyPr wrap="square" rtlCol="0">
              <a:spAutoFit/>
            </a:bodyPr>
            <a:lstStyle/>
            <a:p>
              <a:r>
                <a:rPr lang="fr-FR" dirty="0"/>
                <a:t>Cette tour de 29 étages, qui sera terminée fin 2008, a été conçue par la célèbre architecte </a:t>
              </a:r>
              <a:r>
                <a:rPr lang="fr-FR" dirty="0" err="1"/>
                <a:t>Zaha</a:t>
              </a:r>
              <a:r>
                <a:rPr lang="fr-FR" dirty="0"/>
                <a:t> </a:t>
              </a:r>
              <a:r>
                <a:rPr lang="fr-FR" dirty="0" err="1"/>
                <a:t>Hadid</a:t>
              </a:r>
              <a:r>
                <a:rPr lang="fr-FR" dirty="0"/>
                <a:t> pour accueillir le siège social du groupe de transport maritime CMA </a:t>
              </a:r>
              <a:r>
                <a:rPr lang="fr-FR" dirty="0" smtClean="0"/>
                <a:t>CGM</a:t>
              </a:r>
            </a:p>
            <a:p>
              <a:endParaRPr lang="fr-FR" dirty="0"/>
            </a:p>
          </p:txBody>
        </p:sp>
      </p:grpSp>
    </p:spTree>
    <p:extLst>
      <p:ext uri="{BB962C8B-B14F-4D97-AF65-F5344CB8AC3E}">
        <p14:creationId xmlns:p14="http://schemas.microsoft.com/office/powerpoint/2010/main" val="185258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423863"/>
            <a:ext cx="6543675"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09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76" name="Group 12"/>
          <p:cNvGrpSpPr>
            <a:grpSpLocks/>
          </p:cNvGrpSpPr>
          <p:nvPr/>
        </p:nvGrpSpPr>
        <p:grpSpPr bwMode="auto">
          <a:xfrm>
            <a:off x="0" y="333375"/>
            <a:ext cx="6262688" cy="5915025"/>
            <a:chOff x="0" y="210"/>
            <a:chExt cx="3945" cy="3726"/>
          </a:xfrm>
        </p:grpSpPr>
        <p:grpSp>
          <p:nvGrpSpPr>
            <p:cNvPr id="36874" name="Group 10"/>
            <p:cNvGrpSpPr>
              <a:grpSpLocks/>
            </p:cNvGrpSpPr>
            <p:nvPr/>
          </p:nvGrpSpPr>
          <p:grpSpPr bwMode="auto">
            <a:xfrm>
              <a:off x="113" y="210"/>
              <a:ext cx="3687" cy="2928"/>
              <a:chOff x="1104" y="1056"/>
              <a:chExt cx="3687" cy="2928"/>
            </a:xfrm>
          </p:grpSpPr>
          <p:pic>
            <p:nvPicPr>
              <p:cNvPr id="36870" name="Picture 6" descr="satellite_Tokyo_japon_mo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 y="1056"/>
                <a:ext cx="3687" cy="2928"/>
              </a:xfrm>
              <a:prstGeom prst="rect">
                <a:avLst/>
              </a:prstGeom>
              <a:noFill/>
              <a:extLst>
                <a:ext uri="{909E8E84-426E-40DD-AFC4-6F175D3DCCD1}">
                  <a14:hiddenFill xmlns:a14="http://schemas.microsoft.com/office/drawing/2010/main">
                    <a:solidFill>
                      <a:srgbClr val="FFFFFF"/>
                    </a:solidFill>
                  </a14:hiddenFill>
                </a:ext>
              </a:extLst>
            </p:spPr>
          </p:pic>
          <p:sp>
            <p:nvSpPr>
              <p:cNvPr id="36871" name="Line 7"/>
              <p:cNvSpPr>
                <a:spLocks noChangeShapeType="1"/>
              </p:cNvSpPr>
              <p:nvPr/>
            </p:nvSpPr>
            <p:spPr bwMode="auto">
              <a:xfrm>
                <a:off x="3312" y="2784"/>
                <a:ext cx="672" cy="432"/>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mtClean="0">
                  <a:solidFill>
                    <a:srgbClr val="000000"/>
                  </a:solidFill>
                </a:endParaRPr>
              </a:p>
            </p:txBody>
          </p:sp>
          <p:sp>
            <p:nvSpPr>
              <p:cNvPr id="36872" name="Text Box 8"/>
              <p:cNvSpPr txBox="1">
                <a:spLocks noChangeArrowheads="1"/>
              </p:cNvSpPr>
              <p:nvPr/>
            </p:nvSpPr>
            <p:spPr bwMode="auto">
              <a:xfrm>
                <a:off x="2832" y="2640"/>
                <a:ext cx="42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FR" sz="2400" smtClean="0">
                    <a:solidFill>
                      <a:srgbClr val="BBE0E3"/>
                    </a:solidFill>
                    <a:latin typeface="Times New Roman" pitchFamily="18" charset="0"/>
                  </a:rPr>
                  <a:t>port</a:t>
                </a:r>
              </a:p>
            </p:txBody>
          </p:sp>
          <p:sp>
            <p:nvSpPr>
              <p:cNvPr id="36873" name="Oval 9"/>
              <p:cNvSpPr>
                <a:spLocks noChangeArrowheads="1"/>
              </p:cNvSpPr>
              <p:nvPr/>
            </p:nvSpPr>
            <p:spPr bwMode="auto">
              <a:xfrm>
                <a:off x="1344" y="1104"/>
                <a:ext cx="3360" cy="2832"/>
              </a:xfrm>
              <a:prstGeom prst="ellipse">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mtClean="0">
                  <a:solidFill>
                    <a:srgbClr val="000000"/>
                  </a:solidFill>
                </a:endParaRPr>
              </a:p>
            </p:txBody>
          </p:sp>
        </p:grpSp>
        <p:sp>
          <p:nvSpPr>
            <p:cNvPr id="36875" name="Rectangle 11"/>
            <p:cNvSpPr>
              <a:spLocks noChangeArrowheads="1"/>
            </p:cNvSpPr>
            <p:nvPr/>
          </p:nvSpPr>
          <p:spPr bwMode="auto">
            <a:xfrm>
              <a:off x="0" y="3249"/>
              <a:ext cx="3945" cy="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fr-FR" smtClean="0">
                  <a:solidFill>
                    <a:srgbClr val="000000"/>
                  </a:solidFill>
                </a:rPr>
                <a:t>Vue satellitale de Tokyo</a:t>
              </a:r>
            </a:p>
          </p:txBody>
        </p:sp>
      </p:grpSp>
    </p:spTree>
    <p:extLst>
      <p:ext uri="{BB962C8B-B14F-4D97-AF65-F5344CB8AC3E}">
        <p14:creationId xmlns:p14="http://schemas.microsoft.com/office/powerpoint/2010/main" val="910211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9263" y="600075"/>
            <a:ext cx="5705475" cy="565785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65276"/>
            <a:ext cx="6429375"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checkerboard(across)">
                                      <p:cBhvr>
                                        <p:cTn id="7"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88913"/>
            <a:ext cx="5543550" cy="4929187"/>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5214938" cy="5616575"/>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88913"/>
            <a:ext cx="8569325" cy="608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794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checkerboard(across)">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checkerboard(across)">
                                      <p:cBhvr>
                                        <p:cTn id="12"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1" y="0"/>
            <a:ext cx="3250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284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8187887" cy="517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678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16632"/>
            <a:ext cx="6128969" cy="602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915816" y="5953017"/>
            <a:ext cx="4164473" cy="369332"/>
          </a:xfrm>
          <a:prstGeom prst="rect">
            <a:avLst/>
          </a:prstGeom>
          <a:noFill/>
        </p:spPr>
        <p:txBody>
          <a:bodyPr wrap="none" rtlCol="0">
            <a:spAutoFit/>
          </a:bodyPr>
          <a:lstStyle/>
          <a:p>
            <a:r>
              <a:rPr lang="fr-FR" dirty="0" smtClean="0"/>
              <a:t>LES PRINCIPAUX PORTS FRANCAIS</a:t>
            </a:r>
            <a:endParaRPr lang="fr-FR" dirty="0"/>
          </a:p>
        </p:txBody>
      </p:sp>
    </p:spTree>
    <p:extLst>
      <p:ext uri="{BB962C8B-B14F-4D97-AF65-F5344CB8AC3E}">
        <p14:creationId xmlns:p14="http://schemas.microsoft.com/office/powerpoint/2010/main" val="3640068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0648"/>
            <a:ext cx="6728026" cy="516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843808" y="5805264"/>
            <a:ext cx="3356560" cy="369332"/>
          </a:xfrm>
          <a:prstGeom prst="rect">
            <a:avLst/>
          </a:prstGeom>
          <a:noFill/>
        </p:spPr>
        <p:txBody>
          <a:bodyPr wrap="none" rtlCol="0">
            <a:spAutoFit/>
          </a:bodyPr>
          <a:lstStyle/>
          <a:p>
            <a:r>
              <a:rPr lang="fr-FR" dirty="0" smtClean="0"/>
              <a:t>PREVISIONS FRET PAR RAIL</a:t>
            </a:r>
            <a:endParaRPr lang="fr-FR" dirty="0"/>
          </a:p>
        </p:txBody>
      </p:sp>
    </p:spTree>
    <p:extLst>
      <p:ext uri="{BB962C8B-B14F-4D97-AF65-F5344CB8AC3E}">
        <p14:creationId xmlns:p14="http://schemas.microsoft.com/office/powerpoint/2010/main" val="372970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554" y="0"/>
            <a:ext cx="7133517" cy="68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21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8149678" cy="570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460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56176" y="5701898"/>
            <a:ext cx="1783502" cy="369332"/>
          </a:xfrm>
          <a:prstGeom prst="rect">
            <a:avLst/>
          </a:prstGeom>
          <a:noFill/>
        </p:spPr>
        <p:txBody>
          <a:bodyPr wrap="none" rtlCol="0">
            <a:spAutoFit/>
          </a:bodyPr>
          <a:lstStyle/>
          <a:p>
            <a:r>
              <a:rPr lang="fr-FR" dirty="0" smtClean="0"/>
              <a:t>Affiche de 1954</a:t>
            </a:r>
            <a:endParaRPr lang="fr-FR"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658"/>
            <a:ext cx="4278272"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194" y="112658"/>
            <a:ext cx="3881417"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115616" y="6340678"/>
            <a:ext cx="2466381" cy="369332"/>
          </a:xfrm>
          <a:prstGeom prst="rect">
            <a:avLst/>
          </a:prstGeom>
          <a:noFill/>
        </p:spPr>
        <p:txBody>
          <a:bodyPr wrap="none" rtlCol="0">
            <a:spAutoFit/>
          </a:bodyPr>
          <a:lstStyle/>
          <a:p>
            <a:r>
              <a:rPr lang="fr-FR" dirty="0" smtClean="0"/>
              <a:t>Affiche fin 19</a:t>
            </a:r>
            <a:r>
              <a:rPr lang="fr-FR" baseline="30000" dirty="0" smtClean="0"/>
              <a:t>ème</a:t>
            </a:r>
            <a:r>
              <a:rPr lang="fr-FR" dirty="0" smtClean="0"/>
              <a:t> siècle</a:t>
            </a:r>
            <a:endParaRPr lang="fr-FR" dirty="0"/>
          </a:p>
        </p:txBody>
      </p:sp>
    </p:spTree>
    <p:extLst>
      <p:ext uri="{BB962C8B-B14F-4D97-AF65-F5344CB8AC3E}">
        <p14:creationId xmlns:p14="http://schemas.microsoft.com/office/powerpoint/2010/main" val="1756065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492896"/>
            <a:ext cx="6740832" cy="313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971600" y="6093296"/>
            <a:ext cx="4968027" cy="369332"/>
          </a:xfrm>
          <a:prstGeom prst="rect">
            <a:avLst/>
          </a:prstGeom>
          <a:noFill/>
        </p:spPr>
        <p:txBody>
          <a:bodyPr wrap="none" rtlCol="0">
            <a:spAutoFit/>
          </a:bodyPr>
          <a:lstStyle/>
          <a:p>
            <a:r>
              <a:rPr lang="fr-FR" dirty="0" smtClean="0"/>
              <a:t>La révolution des tours opérateurs et d’Internet</a:t>
            </a:r>
            <a:endParaRPr lang="fr-FR"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13" y="23873"/>
            <a:ext cx="57150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57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948" y="548680"/>
            <a:ext cx="6151302" cy="46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610590"/>
            <a:ext cx="6685359" cy="448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2161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2656"/>
            <a:ext cx="466126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043608" y="5009535"/>
            <a:ext cx="693331" cy="369332"/>
          </a:xfrm>
          <a:prstGeom prst="rect">
            <a:avLst/>
          </a:prstGeom>
          <a:noFill/>
        </p:spPr>
        <p:txBody>
          <a:bodyPr wrap="none" rtlCol="0">
            <a:spAutoFit/>
          </a:bodyPr>
          <a:lstStyle/>
          <a:p>
            <a:r>
              <a:rPr lang="fr-FR" dirty="0" smtClean="0"/>
              <a:t>Yalta</a:t>
            </a:r>
            <a:endParaRPr lang="fr-FR"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743845"/>
            <a:ext cx="4200128" cy="290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052736"/>
            <a:ext cx="5352853" cy="400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6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60648"/>
            <a:ext cx="6264696" cy="4698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39552" y="5197842"/>
            <a:ext cx="7738016" cy="369332"/>
          </a:xfrm>
          <a:prstGeom prst="rect">
            <a:avLst/>
          </a:prstGeom>
          <a:noFill/>
        </p:spPr>
        <p:txBody>
          <a:bodyPr wrap="none" rtlCol="0">
            <a:spAutoFit/>
          </a:bodyPr>
          <a:lstStyle/>
          <a:p>
            <a:r>
              <a:rPr lang="fr-FR" dirty="0" smtClean="0"/>
              <a:t>Programme de la fédération à Sotchi (Russie) en vue des JO d’hiver 2014</a:t>
            </a:r>
            <a:endParaRPr lang="fr-FR" dirty="0"/>
          </a:p>
        </p:txBody>
      </p:sp>
    </p:spTree>
    <p:extLst>
      <p:ext uri="{BB962C8B-B14F-4D97-AF65-F5344CB8AC3E}">
        <p14:creationId xmlns:p14="http://schemas.microsoft.com/office/powerpoint/2010/main" val="3948890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4187155" cy="418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235581" y="4943377"/>
            <a:ext cx="671979" cy="369332"/>
          </a:xfrm>
          <a:prstGeom prst="rect">
            <a:avLst/>
          </a:prstGeom>
          <a:noFill/>
        </p:spPr>
        <p:txBody>
          <a:bodyPr wrap="none" rtlCol="0">
            <a:spAutoFit/>
          </a:bodyPr>
          <a:lstStyle/>
          <a:p>
            <a:r>
              <a:rPr lang="fr-FR" dirty="0" smtClean="0"/>
              <a:t>Ibiza</a:t>
            </a:r>
            <a:endParaRPr lang="fr-FR"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573" y="1412776"/>
            <a:ext cx="6359109" cy="430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408" y="2348880"/>
            <a:ext cx="5841437" cy="438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7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95350"/>
            <a:ext cx="76200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872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90588"/>
            <a:ext cx="76200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750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17" y="1340768"/>
            <a:ext cx="900100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490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886" y="980728"/>
            <a:ext cx="6444474" cy="492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55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
            <a:ext cx="5040560" cy="6819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262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549275"/>
            <a:ext cx="3348038" cy="5827713"/>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p:cNvSpPr txBox="1">
            <a:spLocks noChangeArrowheads="1"/>
          </p:cNvSpPr>
          <p:nvPr/>
        </p:nvSpPr>
        <p:spPr bwMode="auto">
          <a:xfrm>
            <a:off x="5292725" y="3068638"/>
            <a:ext cx="3527425" cy="925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de-DE" smtClean="0">
                <a:solidFill>
                  <a:srgbClr val="000000"/>
                </a:solidFill>
              </a:rPr>
              <a:t>La répartition actuelle de la population américaine héritière du passé</a:t>
            </a:r>
          </a:p>
        </p:txBody>
      </p:sp>
    </p:spTree>
    <p:extLst>
      <p:ext uri="{BB962C8B-B14F-4D97-AF65-F5344CB8AC3E}">
        <p14:creationId xmlns:p14="http://schemas.microsoft.com/office/powerpoint/2010/main" val="1496796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4664"/>
            <a:ext cx="6537138" cy="632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016" y="1092462"/>
            <a:ext cx="7468842" cy="4951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23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arte : Ouverture économique et niveau de vie en 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60338"/>
            <a:ext cx="5692775" cy="669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887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32656"/>
            <a:ext cx="5381625" cy="581025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995" y="1143000"/>
            <a:ext cx="3319005" cy="2790056"/>
          </a:xfrm>
          <a:prstGeom prst="rect">
            <a:avLst/>
          </a:prstGeom>
        </p:spPr>
      </p:pic>
    </p:spTree>
    <p:extLst>
      <p:ext uri="{BB962C8B-B14F-4D97-AF65-F5344CB8AC3E}">
        <p14:creationId xmlns:p14="http://schemas.microsoft.com/office/powerpoint/2010/main" val="268982146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464</TotalTime>
  <Words>207</Words>
  <Application>Microsoft Office PowerPoint</Application>
  <PresentationFormat>Affichage à l'écran (4:3)</PresentationFormat>
  <Paragraphs>16</Paragraphs>
  <Slides>27</Slides>
  <Notes>0</Notes>
  <HiddenSlides>0</HiddenSlides>
  <MMClips>0</MMClips>
  <ScaleCrop>false</ScaleCrop>
  <HeadingPairs>
    <vt:vector size="4" baseType="variant">
      <vt:variant>
        <vt:lpstr>Thème</vt:lpstr>
      </vt:variant>
      <vt:variant>
        <vt:i4>4</vt:i4>
      </vt:variant>
      <vt:variant>
        <vt:lpstr>Titres des diapositives</vt:lpstr>
      </vt:variant>
      <vt:variant>
        <vt:i4>27</vt:i4>
      </vt:variant>
    </vt:vector>
  </HeadingPairs>
  <TitlesOfParts>
    <vt:vector size="31" baseType="lpstr">
      <vt:lpstr>Thème Office</vt:lpstr>
      <vt:lpstr>Modèle par défaut</vt:lpstr>
      <vt:lpstr>1_Modèle par défaut</vt:lpstr>
      <vt:lpstr>2_Modèle par défaut</vt:lpstr>
      <vt:lpstr>Les villes portuaires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Littoralisation, urbanisation et métropolisation</dc:title>
  <dc:creator>Cath</dc:creator>
  <cp:lastModifiedBy>Cath</cp:lastModifiedBy>
  <cp:revision>26</cp:revision>
  <dcterms:created xsi:type="dcterms:W3CDTF">2011-10-09T19:17:15Z</dcterms:created>
  <dcterms:modified xsi:type="dcterms:W3CDTF">2012-02-05T21:14:07Z</dcterms:modified>
</cp:coreProperties>
</file>